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4" r:id="rId8"/>
    <p:sldId id="263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2" autoAdjust="0"/>
    <p:restoredTop sz="94660"/>
  </p:normalViewPr>
  <p:slideViewPr>
    <p:cSldViewPr snapToGrid="0">
      <p:cViewPr varScale="1">
        <p:scale>
          <a:sx n="68" d="100"/>
          <a:sy n="68" d="100"/>
        </p:scale>
        <p:origin x="5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iframe%20src=%22https:/quizlet.com/322049198/match/embed%22%20height=%22500%22%20width=%22100%25%22%20style=%22border:0%22%3e%3c/ifram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mindzpeak.blogspot.com/2009/05/beginning-of-thought-is-in-disagreement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iframe%20src=%22https:/quizlet.com/316203733/match/embed%22%20height=%22500%22%20width=%22100%25%22%20style=%22border:0%22%3e%3c/ifram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mindzpeak.blogspot.com/2009/05/beginning-of-thought-is-in-disagreement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21698-C79C-4273-8FEC-BB4EB70A64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Unit 2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818AE5-6588-47B5-8BA7-1A75B7E24D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Expressions and Equations</a:t>
            </a:r>
          </a:p>
        </p:txBody>
      </p:sp>
    </p:spTree>
    <p:extLst>
      <p:ext uri="{BB962C8B-B14F-4D97-AF65-F5344CB8AC3E}">
        <p14:creationId xmlns:p14="http://schemas.microsoft.com/office/powerpoint/2010/main" val="3328071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AAA64-1E0D-43F5-BCDF-58ED99D85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and Subtracting Expressions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B6B2A6-2FD8-4C89-BCFB-79EB4C9CE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Scenario 1</a:t>
            </a:r>
          </a:p>
          <a:p>
            <a:pPr marL="0" indent="0">
              <a:buNone/>
            </a:pPr>
            <a:r>
              <a:rPr lang="en-US" dirty="0" err="1"/>
              <a:t>Jai’nya</a:t>
            </a:r>
            <a:r>
              <a:rPr lang="en-US" dirty="0"/>
              <a:t> and Imani get paid per project. </a:t>
            </a:r>
            <a:r>
              <a:rPr lang="en-US" dirty="0" err="1"/>
              <a:t>Jai’nya</a:t>
            </a:r>
            <a:r>
              <a:rPr lang="en-US" dirty="0"/>
              <a:t> is paid a project fee of $25 plus $10 per hour. Imani is paid a project fee of $18 plus $14 per hour. Write an expression to represent how much a company will pay to hire both to work the same number of hours.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1308F0D-2660-4625-817A-7633DA71845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You can use the Properties of Addition along with the Distributive Property to add and subtract algebraic expressions.  </a:t>
            </a:r>
          </a:p>
        </p:txBody>
      </p:sp>
    </p:spTree>
    <p:extLst>
      <p:ext uri="{BB962C8B-B14F-4D97-AF65-F5344CB8AC3E}">
        <p14:creationId xmlns:p14="http://schemas.microsoft.com/office/powerpoint/2010/main" val="1259638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2AF1B6A-6545-437D-B813-1EADE146F431}"/>
              </a:ext>
            </a:extLst>
          </p:cNvPr>
          <p:cNvSpPr/>
          <p:nvPr/>
        </p:nvSpPr>
        <p:spPr>
          <a:xfrm>
            <a:off x="5454926" y="3025452"/>
            <a:ext cx="581624" cy="320077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5254BD-A215-4E74-8A20-7D45002DECB8}"/>
              </a:ext>
            </a:extLst>
          </p:cNvPr>
          <p:cNvSpPr/>
          <p:nvPr/>
        </p:nvSpPr>
        <p:spPr>
          <a:xfrm>
            <a:off x="6561667" y="3025453"/>
            <a:ext cx="1061646" cy="284278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054B59-B44B-4442-9F9C-D47B41915358}"/>
              </a:ext>
            </a:extLst>
          </p:cNvPr>
          <p:cNvSpPr/>
          <p:nvPr/>
        </p:nvSpPr>
        <p:spPr>
          <a:xfrm>
            <a:off x="9521687" y="2315818"/>
            <a:ext cx="581624" cy="320077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DE0CAB-1200-4427-898E-13491F37FC90}"/>
              </a:ext>
            </a:extLst>
          </p:cNvPr>
          <p:cNvSpPr/>
          <p:nvPr/>
        </p:nvSpPr>
        <p:spPr>
          <a:xfrm>
            <a:off x="5491183" y="2600096"/>
            <a:ext cx="1070483" cy="284278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F3B8C1-AB74-426E-BFE1-D9E7A60B1C3A}"/>
              </a:ext>
            </a:extLst>
          </p:cNvPr>
          <p:cNvSpPr/>
          <p:nvPr/>
        </p:nvSpPr>
        <p:spPr>
          <a:xfrm>
            <a:off x="6072808" y="3061252"/>
            <a:ext cx="467139" cy="24847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CB0F326-1C03-460B-97AC-51A530DAAAD3}"/>
              </a:ext>
            </a:extLst>
          </p:cNvPr>
          <p:cNvSpPr/>
          <p:nvPr/>
        </p:nvSpPr>
        <p:spPr>
          <a:xfrm>
            <a:off x="10143067" y="2635895"/>
            <a:ext cx="467139" cy="24847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1EB431F-33A3-4576-9DA3-F80133571CCB}"/>
              </a:ext>
            </a:extLst>
          </p:cNvPr>
          <p:cNvSpPr/>
          <p:nvPr/>
        </p:nvSpPr>
        <p:spPr>
          <a:xfrm>
            <a:off x="10103311" y="2315818"/>
            <a:ext cx="467139" cy="24847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46C67CE-D165-41AC-B15F-FC7C224CA89B}"/>
              </a:ext>
            </a:extLst>
          </p:cNvPr>
          <p:cNvSpPr/>
          <p:nvPr/>
        </p:nvSpPr>
        <p:spPr>
          <a:xfrm>
            <a:off x="9054548" y="2315818"/>
            <a:ext cx="467139" cy="24847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0D7C23-C70D-43D6-A268-E5170CC1B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1" y="377687"/>
            <a:ext cx="3718455" cy="2382447"/>
          </a:xfrm>
        </p:spPr>
        <p:txBody>
          <a:bodyPr>
            <a:normAutofit/>
          </a:bodyPr>
          <a:lstStyle/>
          <a:p>
            <a:r>
              <a:rPr lang="en-US" dirty="0"/>
              <a:t>Use the CUBES strategy to annotate the following scenario.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E6BF0-818B-47B2-8DC2-224C41DCE720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err="1"/>
              <a:t>Jai’nya</a:t>
            </a:r>
            <a:r>
              <a:rPr lang="en-US" dirty="0"/>
              <a:t> and Imani get paid per project. </a:t>
            </a:r>
            <a:r>
              <a:rPr lang="en-US" dirty="0" err="1"/>
              <a:t>Jai’nya</a:t>
            </a:r>
            <a:r>
              <a:rPr lang="en-US" dirty="0"/>
              <a:t> is paid a project fee of $25 plus $10 per hour. Imani is paid a project fee of $18 plus $14 per hour. </a:t>
            </a:r>
            <a:r>
              <a:rPr lang="en-US" u="sng" dirty="0"/>
              <a:t>Write an expression to represent how much a company will pay to hire both to work the same number of hours.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8A2B41-E2F1-4743-AE77-34E2FBE357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3019" y="3061252"/>
            <a:ext cx="3447155" cy="2814614"/>
          </a:xfrm>
        </p:spPr>
        <p:txBody>
          <a:bodyPr/>
          <a:lstStyle/>
          <a:p>
            <a:r>
              <a:rPr lang="en-US" dirty="0"/>
              <a:t>C-Circle key numbers </a:t>
            </a:r>
            <a:br>
              <a:rPr lang="en-US" dirty="0"/>
            </a:br>
            <a:r>
              <a:rPr lang="en-US" dirty="0"/>
              <a:t>U- Underline the question </a:t>
            </a:r>
            <a:br>
              <a:rPr lang="en-US" dirty="0"/>
            </a:br>
            <a:r>
              <a:rPr lang="en-US" dirty="0"/>
              <a:t>B-Box any math action words</a:t>
            </a:r>
          </a:p>
        </p:txBody>
      </p:sp>
    </p:spTree>
    <p:extLst>
      <p:ext uri="{BB962C8B-B14F-4D97-AF65-F5344CB8AC3E}">
        <p14:creationId xmlns:p14="http://schemas.microsoft.com/office/powerpoint/2010/main" val="2511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580B0-A572-47BF-AE4B-29664C662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CC14D-E5E3-49CE-BA51-7D306838F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30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74264-5901-48F5-8CE8-C77AAB35E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C-Circle key numbers </a:t>
            </a:r>
            <a:br>
              <a:rPr lang="en-US" dirty="0"/>
            </a:br>
            <a:r>
              <a:rPr lang="en-US" dirty="0"/>
              <a:t>U- Underline the question </a:t>
            </a:r>
            <a:br>
              <a:rPr lang="en-US" dirty="0"/>
            </a:br>
            <a:r>
              <a:rPr lang="en-US" dirty="0"/>
              <a:t>B-Box any math action words</a:t>
            </a:r>
            <a:br>
              <a:rPr lang="en-US" dirty="0"/>
            </a:br>
            <a:r>
              <a:rPr lang="en-US" dirty="0"/>
              <a:t>E- Evaluate </a:t>
            </a:r>
            <a:br>
              <a:rPr lang="en-US" dirty="0"/>
            </a:br>
            <a:r>
              <a:rPr lang="en-US" dirty="0"/>
              <a:t>S- Solve and check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B7117-7227-4DCE-B0F5-EBD1F13E69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72B03B-29E1-44E1-92D1-EE11FE785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716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32EF7-6A66-472D-99F4-06CBDC8A1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Operations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9E753-1713-4A3F-9A8E-CF3A8ADC0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lnSpcReduction="10000"/>
          </a:bodyPr>
          <a:lstStyle/>
          <a:p>
            <a:r>
              <a:rPr lang="en-US" dirty="0"/>
              <a:t>Commutative Property of Addition </a:t>
            </a:r>
          </a:p>
          <a:p>
            <a:r>
              <a:rPr lang="en-US" dirty="0"/>
              <a:t>Commutative Property of Multiplication </a:t>
            </a:r>
          </a:p>
          <a:p>
            <a:r>
              <a:rPr lang="en-US" dirty="0"/>
              <a:t>Associative Property of Addition </a:t>
            </a:r>
          </a:p>
          <a:p>
            <a:r>
              <a:rPr lang="en-US" dirty="0"/>
              <a:t>Associative Property of Multiplication </a:t>
            </a:r>
          </a:p>
          <a:p>
            <a:r>
              <a:rPr lang="en-US" dirty="0"/>
              <a:t>Distributive Property </a:t>
            </a:r>
          </a:p>
          <a:p>
            <a:r>
              <a:rPr lang="en-US" dirty="0"/>
              <a:t>Additive Identity Property </a:t>
            </a:r>
          </a:p>
          <a:p>
            <a:r>
              <a:rPr lang="en-US" dirty="0"/>
              <a:t>Additive Inverse Property </a:t>
            </a:r>
          </a:p>
          <a:p>
            <a:r>
              <a:rPr lang="en-US" dirty="0"/>
              <a:t>Multiplicative Identity Property </a:t>
            </a:r>
          </a:p>
          <a:p>
            <a:r>
              <a:rPr lang="en-US" dirty="0"/>
              <a:t>Multiplicative Inverse Property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hlinkClick r:id="rId2" tooltip="Quizlet Study Set"/>
            <a:extLst>
              <a:ext uri="{FF2B5EF4-FFF2-40B4-BE49-F238E27FC236}">
                <a16:creationId xmlns:a16="http://schemas.microsoft.com/office/drawing/2014/main" id="{584666C0-A149-454C-9605-031C100759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167988" y="4323707"/>
            <a:ext cx="1952625" cy="1562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0D5F56-F134-4A08-BA08-51C2C167939C}"/>
              </a:ext>
            </a:extLst>
          </p:cNvPr>
          <p:cNvSpPr txBox="1"/>
          <p:nvPr/>
        </p:nvSpPr>
        <p:spPr>
          <a:xfrm>
            <a:off x="8167988" y="5875868"/>
            <a:ext cx="1952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mindzpeak.blogspot.com/2009/05/beginning-of-thought-is-in-disagreement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830226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1FD35-A629-4129-ACBF-BD2D24609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19CC3-DD1B-49CE-A8BC-08701C177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lnSpcReduction="10000"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Expression: </a:t>
            </a:r>
            <a:r>
              <a:rPr lang="en-US" dirty="0"/>
              <a:t>a mathematical phrase that contains operations, numbers, and/or variables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Algebraic Expression: </a:t>
            </a:r>
            <a:r>
              <a:rPr lang="en-US" dirty="0">
                <a:solidFill>
                  <a:schemeClr val="tx1"/>
                </a:solidFill>
              </a:rPr>
              <a:t>an expression that contains at least one variable</a:t>
            </a:r>
          </a:p>
          <a:p>
            <a:r>
              <a:rPr lang="en-US" dirty="0">
                <a:solidFill>
                  <a:schemeClr val="accent2"/>
                </a:solidFill>
              </a:rPr>
              <a:t>Numerical Expression: </a:t>
            </a:r>
            <a:r>
              <a:rPr lang="en-US" dirty="0">
                <a:solidFill>
                  <a:schemeClr val="tx1"/>
                </a:solidFill>
              </a:rPr>
              <a:t>an expression that contains only numbers and operations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Equation: </a:t>
            </a:r>
            <a:r>
              <a:rPr lang="en-US" dirty="0"/>
              <a:t>a mathematical sentence that contains an equal sign </a:t>
            </a:r>
          </a:p>
          <a:p>
            <a:r>
              <a:rPr lang="en-US" dirty="0">
                <a:solidFill>
                  <a:schemeClr val="accent2"/>
                </a:solidFill>
              </a:rPr>
              <a:t>Constant: </a:t>
            </a:r>
            <a:r>
              <a:rPr lang="en-US" dirty="0"/>
              <a:t>a term without a variable</a:t>
            </a:r>
          </a:p>
          <a:p>
            <a:r>
              <a:rPr lang="en-US" dirty="0">
                <a:solidFill>
                  <a:schemeClr val="accent2"/>
                </a:solidFill>
              </a:rPr>
              <a:t>Term: </a:t>
            </a:r>
            <a:r>
              <a:rPr lang="en-US" dirty="0"/>
              <a:t>a single number or variable or numbers multiplied by variables</a:t>
            </a:r>
          </a:p>
          <a:p>
            <a:r>
              <a:rPr lang="en-US" dirty="0">
                <a:solidFill>
                  <a:schemeClr val="accent2"/>
                </a:solidFill>
              </a:rPr>
              <a:t>Coefficient: </a:t>
            </a:r>
            <a:r>
              <a:rPr lang="en-US" dirty="0"/>
              <a:t>a number multiplied by a variable in an algebraic expression  </a:t>
            </a:r>
          </a:p>
        </p:txBody>
      </p:sp>
    </p:spTree>
    <p:extLst>
      <p:ext uri="{BB962C8B-B14F-4D97-AF65-F5344CB8AC3E}">
        <p14:creationId xmlns:p14="http://schemas.microsoft.com/office/powerpoint/2010/main" val="2791749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062DE-A3AE-45B0-AAD8-F67BD4C54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 continued…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65D14-1C10-45DC-B76B-EC48ACB1E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dirty="0"/>
              <a:t>Variable: a symbol used to represent a quantity that can change</a:t>
            </a:r>
          </a:p>
          <a:p>
            <a:r>
              <a:rPr lang="en-US" dirty="0"/>
              <a:t> Inequality: a statement that compares two quantities using &lt;, &gt;, ≥,≤, or ≠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Like Terms: terms whose variables (lack thereof and exponents) are the same</a:t>
            </a:r>
          </a:p>
          <a:p>
            <a:r>
              <a:rPr lang="en-US" dirty="0"/>
              <a:t>Verbal Expression: describes an algebraic expression/equation using words </a:t>
            </a:r>
          </a:p>
        </p:txBody>
      </p:sp>
      <p:pic>
        <p:nvPicPr>
          <p:cNvPr id="5" name="Picture 4">
            <a:hlinkClick r:id="rId2" tooltip="Quizlet Study Set"/>
            <a:extLst>
              <a:ext uri="{FF2B5EF4-FFF2-40B4-BE49-F238E27FC236}">
                <a16:creationId xmlns:a16="http://schemas.microsoft.com/office/drawing/2014/main" id="{3C6F5DFA-F8DB-4879-9B1F-E1EDD6D2BF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946569" y="4313768"/>
            <a:ext cx="1952625" cy="1562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0E10AF-D4E5-478A-B70C-2358AF567FF1}"/>
              </a:ext>
            </a:extLst>
          </p:cNvPr>
          <p:cNvSpPr txBox="1"/>
          <p:nvPr/>
        </p:nvSpPr>
        <p:spPr>
          <a:xfrm>
            <a:off x="3946569" y="5875868"/>
            <a:ext cx="1952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mindzpeak.blogspot.com/2009/05/beginning-of-thought-is-in-disagreement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455181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625CA-CE25-4DB9-91A9-561132DC8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MGSE7.EE.1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5ABA0-7259-4324-8312-1E7575F71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Apply properties of operations as strategies to add, subtract, factor and expand linear expression with rational coefficients. </a:t>
            </a:r>
          </a:p>
        </p:txBody>
      </p:sp>
    </p:spTree>
    <p:extLst>
      <p:ext uri="{BB962C8B-B14F-4D97-AF65-F5344CB8AC3E}">
        <p14:creationId xmlns:p14="http://schemas.microsoft.com/office/powerpoint/2010/main" val="4096441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229D2-CF99-4928-9C7D-EE5E2B9A9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6x + 3j – x + 36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37F61F8-F744-4B37-A99A-C0824C0D29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2255923"/>
              </p:ext>
            </p:extLst>
          </p:nvPr>
        </p:nvGraphicFramePr>
        <p:xfrm>
          <a:off x="1295398" y="2040628"/>
          <a:ext cx="9601200" cy="43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422325343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666342622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34856653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TERM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626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Variable Term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6; Coefficient </a:t>
                      </a:r>
                    </a:p>
                    <a:p>
                      <a:r>
                        <a:rPr lang="en-US" dirty="0"/>
                        <a:t>x; Variable </a:t>
                      </a:r>
                    </a:p>
                    <a:p>
                      <a:r>
                        <a:rPr lang="en-US" dirty="0"/>
                        <a:t>*Like Term; -x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090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+ 3j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Variable Term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+; positive/add</a:t>
                      </a:r>
                    </a:p>
                    <a:p>
                      <a:r>
                        <a:rPr lang="en-US" dirty="0"/>
                        <a:t>3; Coefficient </a:t>
                      </a:r>
                    </a:p>
                    <a:p>
                      <a:r>
                        <a:rPr lang="en-US" dirty="0"/>
                        <a:t>j; Variable </a:t>
                      </a:r>
                    </a:p>
                    <a:p>
                      <a:r>
                        <a:rPr lang="en-US" dirty="0"/>
                        <a:t>*Like Term; n/a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36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 x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Variable Term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-; negative/subtract </a:t>
                      </a:r>
                    </a:p>
                    <a:p>
                      <a:r>
                        <a:rPr lang="en-US" dirty="0"/>
                        <a:t>x; Variable</a:t>
                      </a:r>
                    </a:p>
                    <a:p>
                      <a:r>
                        <a:rPr lang="en-US" dirty="0"/>
                        <a:t>(No Number; assumes the value of 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618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+36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+; positive/add</a:t>
                      </a:r>
                    </a:p>
                    <a:p>
                      <a:r>
                        <a:rPr lang="en-US" dirty="0"/>
                        <a:t>36; Constant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794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0675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ED731-52E8-4E5C-B1B4-026216522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358" y="1865612"/>
            <a:ext cx="3718455" cy="658927"/>
          </a:xfrm>
        </p:spPr>
        <p:txBody>
          <a:bodyPr>
            <a:noAutofit/>
          </a:bodyPr>
          <a:lstStyle/>
          <a:p>
            <a:r>
              <a:rPr lang="en-US" sz="3200" b="1" u="sng" dirty="0"/>
              <a:t>How to Simplify Like Terms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EC37E-C472-4AE1-AC48-439A97156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6x + 3j – x + 36</a:t>
            </a:r>
            <a:endParaRPr lang="en-US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dirty="0">
              <a:highlight>
                <a:srgbClr val="FFFF00"/>
              </a:highlight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highlight>
                  <a:srgbClr val="FFFF00"/>
                </a:highlight>
              </a:rPr>
              <a:t>6x</a:t>
            </a:r>
            <a:r>
              <a:rPr lang="en-US" dirty="0"/>
              <a:t> </a:t>
            </a:r>
            <a:r>
              <a:rPr lang="en-US" dirty="0">
                <a:highlight>
                  <a:srgbClr val="FF0000"/>
                </a:highlight>
              </a:rPr>
              <a:t>+ 3j </a:t>
            </a:r>
            <a:r>
              <a:rPr lang="en-US" dirty="0">
                <a:highlight>
                  <a:srgbClr val="FFFF00"/>
                </a:highlight>
              </a:rPr>
              <a:t>– x </a:t>
            </a:r>
            <a:r>
              <a:rPr lang="en-US" dirty="0">
                <a:highlight>
                  <a:srgbClr val="FF00FF"/>
                </a:highlight>
              </a:rPr>
              <a:t>+ 36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highlight>
                <a:srgbClr val="FF00FF"/>
              </a:highlight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highlight>
                  <a:srgbClr val="FFFF00"/>
                </a:highlight>
              </a:rPr>
              <a:t>6x – x </a:t>
            </a:r>
            <a:r>
              <a:rPr lang="en-US" dirty="0">
                <a:highlight>
                  <a:srgbClr val="FF0000"/>
                </a:highlight>
              </a:rPr>
              <a:t>+ 3j </a:t>
            </a:r>
            <a:r>
              <a:rPr lang="en-US" dirty="0">
                <a:highlight>
                  <a:srgbClr val="FF00FF"/>
                </a:highlight>
              </a:rPr>
              <a:t>+ 36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highlight>
                <a:srgbClr val="FF00FF"/>
              </a:highlight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5x + 3j + 36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8F59CD-8862-4BD4-88FF-9FE30F5CC4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3811" y="3229848"/>
            <a:ext cx="3718455" cy="2438404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Step 1: </a:t>
            </a:r>
            <a:r>
              <a:rPr lang="en-US" dirty="0"/>
              <a:t>Identify like terms. </a:t>
            </a:r>
          </a:p>
          <a:p>
            <a:r>
              <a:rPr lang="en-US" dirty="0"/>
              <a:t>*Different symbols/ markings can be used to label like terms. </a:t>
            </a:r>
          </a:p>
          <a:p>
            <a:r>
              <a:rPr lang="en-US" dirty="0">
                <a:solidFill>
                  <a:schemeClr val="accent2"/>
                </a:solidFill>
              </a:rPr>
              <a:t>Step 2: </a:t>
            </a:r>
            <a:r>
              <a:rPr lang="en-US" dirty="0"/>
              <a:t>Use the Commutative Property of Addition to rewrite the expression </a:t>
            </a:r>
          </a:p>
          <a:p>
            <a:r>
              <a:rPr lang="en-US" dirty="0">
                <a:solidFill>
                  <a:schemeClr val="accent2"/>
                </a:solidFill>
              </a:rPr>
              <a:t>Step 3: </a:t>
            </a:r>
            <a:r>
              <a:rPr lang="en-US" dirty="0"/>
              <a:t>Combine like terms (simplify) </a:t>
            </a:r>
          </a:p>
        </p:txBody>
      </p:sp>
    </p:spTree>
    <p:extLst>
      <p:ext uri="{BB962C8B-B14F-4D97-AF65-F5344CB8AC3E}">
        <p14:creationId xmlns:p14="http://schemas.microsoft.com/office/powerpoint/2010/main" val="537111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B731F-D095-4345-8B50-E69C3E9B4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Guided Practice: Simplify Like Terms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74B2A-A752-49C9-B36A-F78F0F8B4F1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Helpful Hints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Step 1:  </a:t>
            </a:r>
            <a:r>
              <a:rPr lang="en-US" dirty="0"/>
              <a:t>Identify like terms (highlight)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Step 2: </a:t>
            </a:r>
            <a:r>
              <a:rPr lang="en-US" dirty="0"/>
              <a:t>Move the like terms next to one another (in order)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Step 3: </a:t>
            </a:r>
            <a:r>
              <a:rPr lang="en-US" dirty="0"/>
              <a:t>Combine like terms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7B58A9-BCF3-4E6A-A0A8-DFDA0DB2643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45 – 2x + 7x -25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000" dirty="0"/>
              <a:t>45 – 2x + 7x – 25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000" dirty="0"/>
              <a:t>____ - ____ - _____ + _______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000" dirty="0"/>
              <a:t>______ + ______</a:t>
            </a:r>
          </a:p>
        </p:txBody>
      </p:sp>
    </p:spTree>
    <p:extLst>
      <p:ext uri="{BB962C8B-B14F-4D97-AF65-F5344CB8AC3E}">
        <p14:creationId xmlns:p14="http://schemas.microsoft.com/office/powerpoint/2010/main" val="2600990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AC02B-24CD-4683-807D-E1B7D8E76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7E436-7658-4104-85B3-A86B8DD4CE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Helpful Hints</a:t>
            </a:r>
          </a:p>
          <a:p>
            <a:pPr marL="0" indent="0">
              <a:buNone/>
            </a:pPr>
            <a:r>
              <a:rPr lang="en-US" dirty="0"/>
              <a:t>Step 1: Identify like terms</a:t>
            </a:r>
          </a:p>
          <a:p>
            <a:pPr marL="0" indent="0">
              <a:buNone/>
            </a:pPr>
            <a:r>
              <a:rPr lang="en-US" dirty="0"/>
              <a:t>Step 2: Rearrange terms</a:t>
            </a:r>
          </a:p>
          <a:p>
            <a:pPr marL="0" indent="0">
              <a:buNone/>
            </a:pPr>
            <a:r>
              <a:rPr lang="en-US" dirty="0"/>
              <a:t>Step 3: Combine like terms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711CCA-8792-4B22-8297-9D7C2754CF8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8k + 5 – k + 105 – r</a:t>
            </a:r>
          </a:p>
          <a:p>
            <a:pPr marL="742950" indent="-742950">
              <a:buFont typeface="+mj-lt"/>
              <a:buAutoNum type="arabicPeriod"/>
            </a:pPr>
            <a:endParaRPr lang="en-US" sz="2000" dirty="0"/>
          </a:p>
          <a:p>
            <a:pPr marL="742950" indent="-742950">
              <a:buFont typeface="+mj-lt"/>
              <a:buAutoNum type="arabicPeriod"/>
            </a:pPr>
            <a:r>
              <a:rPr lang="en-US" sz="2000" dirty="0"/>
              <a:t>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000" dirty="0"/>
              <a:t>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539375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2329</TotalTime>
  <Words>629</Words>
  <Application>Microsoft Office PowerPoint</Application>
  <PresentationFormat>Widescreen</PresentationFormat>
  <Paragraphs>95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Garamond</vt:lpstr>
      <vt:lpstr>Organic</vt:lpstr>
      <vt:lpstr>Unit 2 </vt:lpstr>
      <vt:lpstr>Properties of Operations </vt:lpstr>
      <vt:lpstr>Vocabulary Terms</vt:lpstr>
      <vt:lpstr>Vocabulary continued… </vt:lpstr>
      <vt:lpstr>MGSE7.EE.1 </vt:lpstr>
      <vt:lpstr>6x + 3j – x + 36</vt:lpstr>
      <vt:lpstr>How to Simplify Like Terms </vt:lpstr>
      <vt:lpstr>Guided Practice: Simplify Like Terms </vt:lpstr>
      <vt:lpstr>Independent Practice</vt:lpstr>
      <vt:lpstr>Adding and Subtracting Expressions </vt:lpstr>
      <vt:lpstr>Use the CUBES strategy to annotate the following scenario. </vt:lpstr>
      <vt:lpstr>PowerPoint Presentation</vt:lpstr>
      <vt:lpstr>C-Circle key numbers  U- Underline the question  B-Box any math action words E- Evaluate  S- Solve and check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 </dc:title>
  <dc:creator>Brown, Jalisa L.</dc:creator>
  <cp:lastModifiedBy>Brown, Jalisa L.</cp:lastModifiedBy>
  <cp:revision>18</cp:revision>
  <dcterms:created xsi:type="dcterms:W3CDTF">2018-09-30T22:20:49Z</dcterms:created>
  <dcterms:modified xsi:type="dcterms:W3CDTF">2018-10-02T13:10:46Z</dcterms:modified>
</cp:coreProperties>
</file>